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258" r:id="rId3"/>
    <p:sldId id="263" r:id="rId4"/>
    <p:sldId id="274" r:id="rId5"/>
    <p:sldId id="276" r:id="rId6"/>
    <p:sldId id="277" r:id="rId7"/>
    <p:sldId id="279" r:id="rId8"/>
    <p:sldId id="280" r:id="rId9"/>
    <p:sldId id="302" r:id="rId10"/>
    <p:sldId id="281" r:id="rId11"/>
    <p:sldId id="304" r:id="rId12"/>
    <p:sldId id="305" r:id="rId13"/>
    <p:sldId id="298" r:id="rId14"/>
    <p:sldId id="299" r:id="rId15"/>
    <p:sldId id="300" r:id="rId16"/>
    <p:sldId id="301" r:id="rId17"/>
    <p:sldId id="303" r:id="rId18"/>
    <p:sldId id="306" r:id="rId19"/>
    <p:sldId id="311" r:id="rId20"/>
    <p:sldId id="307" r:id="rId21"/>
    <p:sldId id="312" r:id="rId22"/>
    <p:sldId id="310" r:id="rId23"/>
    <p:sldId id="309" r:id="rId24"/>
    <p:sldId id="308" r:id="rId25"/>
    <p:sldId id="313" r:id="rId26"/>
    <p:sldId id="314" r:id="rId27"/>
    <p:sldId id="315" r:id="rId28"/>
    <p:sldId id="316" r:id="rId29"/>
    <p:sldId id="31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99CC00"/>
    <a:srgbClr val="0000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D1B50-A8DE-4BB0-9D6F-B612C84F1C7E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4BDDA-206A-4276-AB81-5D74B417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Наложено табу на любые формы и методы школьной модели обучения, т.е. та, классно — урочная модель образования, которая присутствовала в детских садах и была привнесена из школы, будет утрачена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FD2D30-0EC0-441B-9FC4-46325E14E9B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67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Организация непосредственно образовательной деятельности в форме совместной партнерской деятельности взрослого с детьми связана со значительной перестройкой стиля поведения воспитателя.</a:t>
            </a:r>
          </a:p>
          <a:p>
            <a:r>
              <a:rPr lang="ru-RU" dirty="0" smtClean="0"/>
              <a:t>Партнерская позиция воспитателя предполагает принятие демократического стиля отношений, а не авторитарного, сопряженного с учительской позицией.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FD2D30-0EC0-441B-9FC4-46325E14E9B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705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Мои рисунки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142852"/>
            <a:ext cx="8358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«Детский сад №26 г.Лениногорска» муниципального образования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«Лениногорский муниципальный район Республики Татарстан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1000108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Содержание Программы  обеспечивает развитие личности, мотивации и способностей детей в различных видах деятельности и охватывает следующие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образовательные области: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857496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социально-коммуникативное развитие;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познавательное развитие;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речевое развитие;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художественно-эстетическое развитие;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физическое развитие.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1500174"/>
            <a:ext cx="8358246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включает </a:t>
            </a:r>
          </a:p>
          <a:p>
            <a:pPr algn="ctr"/>
            <a:r>
              <a:rPr lang="ru-RU" sz="2800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следующие аспекты</a:t>
            </a:r>
            <a:endParaRPr lang="ru-RU" sz="2800" dirty="0">
              <a:solidFill>
                <a:srgbClr val="99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3071810"/>
            <a:ext cx="7215238" cy="20867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развивающая образовательная среда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Характер взаимодействия со взрослыми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Характер взаимодействия с другими детьми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Система отношений ребёнка к миру, другим людям, самому себе</a:t>
            </a:r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1142984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Требования к развивающей предметно- пространственной среде: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285992"/>
            <a:ext cx="79296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1.Развивающая предметно-пространственная среда Организации (группы) должна быть: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содержательно-насыщенной,</a:t>
            </a: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трансформируемой,</a:t>
            </a:r>
          </a:p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полифункциональной</a:t>
            </a:r>
            <a:r>
              <a:rPr lang="ru-RU" sz="2800" b="1" dirty="0" smtClean="0"/>
              <a:t>,</a:t>
            </a:r>
          </a:p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вариативной,</a:t>
            </a:r>
            <a:r>
              <a:rPr lang="ru-RU" sz="2800" b="1" dirty="0" smtClean="0"/>
              <a:t>                                                         </a:t>
            </a:r>
          </a:p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доступной,</a:t>
            </a:r>
          </a:p>
          <a:p>
            <a:r>
              <a:rPr lang="ru-RU" sz="2800" b="1" dirty="0" smtClean="0">
                <a:solidFill>
                  <a:srgbClr val="FF33CC"/>
                </a:solidFill>
              </a:rPr>
              <a:t>              безопасной.</a:t>
            </a:r>
            <a:endParaRPr lang="ru-RU" sz="28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1071546"/>
            <a:ext cx="72639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Освоение основной общеобразовательной программы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928662" y="2214554"/>
          <a:ext cx="7358775" cy="3000396"/>
        </p:xfrm>
        <a:graphic>
          <a:graphicData uri="http://schemas.openxmlformats.org/presentationml/2006/ole">
            <p:oleObj spid="_x0000_s49153" name="Диаграмма" r:id="rId4" imgW="3791069" imgH="914400" progId="MSGraph.Chart.8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1538" y="171448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Социально-личностное развитие</a:t>
            </a:r>
            <a:endParaRPr lang="ru-RU" b="1" dirty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357290" y="1071546"/>
            <a:ext cx="607223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Познавательное развитие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1357290" y="1643050"/>
          <a:ext cx="6215106" cy="2000264"/>
        </p:xfrm>
        <a:graphic>
          <a:graphicData uri="http://schemas.openxmlformats.org/presentationml/2006/ole">
            <p:oleObj spid="_x0000_s51203" name="Диаграмма" r:id="rId4" imgW="3638455" imgH="1114349" progId="MSGraph.Chart.8">
              <p:embed/>
            </p:oleObj>
          </a:graphicData>
        </a:graphic>
      </p:graphicFrame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1000100" y="3286124"/>
            <a:ext cx="62865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Речевое развитие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1571604" y="4000504"/>
          <a:ext cx="5790808" cy="2071702"/>
        </p:xfrm>
        <a:graphic>
          <a:graphicData uri="http://schemas.openxmlformats.org/presentationml/2006/ole">
            <p:oleObj spid="_x0000_s51205" name="Диаграмма" r:id="rId5" imgW="3638455" imgH="1114349" progId="MSGraph.Chart.8">
              <p:embed/>
            </p:oleObj>
          </a:graphicData>
        </a:graphic>
      </p:graphicFrame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1714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1714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2357422" y="1357298"/>
          <a:ext cx="4929222" cy="1957393"/>
        </p:xfrm>
        <a:graphic>
          <a:graphicData uri="http://schemas.openxmlformats.org/presentationml/2006/ole">
            <p:oleObj spid="_x0000_s52229" name="Диаграмма" r:id="rId4" imgW="3610118" imgH="1047699" progId="MSGraph.Chart.8">
              <p:embed/>
            </p:oleObj>
          </a:graphicData>
        </a:graphic>
      </p:graphicFrame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2500298" y="3857628"/>
          <a:ext cx="4643470" cy="2100270"/>
        </p:xfrm>
        <a:graphic>
          <a:graphicData uri="http://schemas.openxmlformats.org/presentationml/2006/ole">
            <p:oleObj spid="_x0000_s52228" name="Диаграмма" r:id="rId5" imgW="3609845" imgH="1028824" progId="MSGraph.Chart.8">
              <p:embed/>
            </p:oleObj>
          </a:graphicData>
        </a:graphic>
      </p:graphicFrame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2428860" y="928670"/>
            <a:ext cx="52149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Физическое развитие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785786" y="3286124"/>
            <a:ext cx="807249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Обучение  детей  двум государственным языкам.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-114300" y="3114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1357290" y="1142984"/>
            <a:ext cx="735811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Художественно-эстетическое развитие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1785918" y="1428736"/>
          <a:ext cx="6355475" cy="2286016"/>
        </p:xfrm>
        <a:graphic>
          <a:graphicData uri="http://schemas.openxmlformats.org/presentationml/2006/ole">
            <p:oleObj spid="_x0000_s53249" name="Диаграмма" r:id="rId4" imgW="3924252" imgH="961949" progId="MSGraph.Chart.8">
              <p:embed/>
            </p:oleObj>
          </a:graphicData>
        </a:graphic>
      </p:graphicFrame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785786" y="3357562"/>
            <a:ext cx="76438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Обучение  детей  правилам безопасного поведения на дороге.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1643042" y="3929066"/>
          <a:ext cx="5507220" cy="2000264"/>
        </p:xfrm>
        <a:graphic>
          <a:graphicData uri="http://schemas.openxmlformats.org/presentationml/2006/ole">
            <p:oleObj spid="_x0000_s53251" name="Диаграмма" r:id="rId5" imgW="3610118" imgH="1028598" progId="MSGraph.Chart.8">
              <p:embed/>
            </p:oleObj>
          </a:graphicData>
        </a:graphic>
      </p:graphicFrame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1609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42910" y="1214422"/>
            <a:ext cx="80724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 дошкольном образовательном учреждении 6 групп – 137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6321" name="Object 1"/>
          <p:cNvGraphicFramePr>
            <a:graphicFrameLocks noChangeAspect="1"/>
          </p:cNvGraphicFramePr>
          <p:nvPr/>
        </p:nvGraphicFramePr>
        <p:xfrm>
          <a:off x="1571604" y="1928802"/>
          <a:ext cx="6372225" cy="3157548"/>
        </p:xfrm>
        <a:graphic>
          <a:graphicData uri="http://schemas.openxmlformats.org/presentationml/2006/ole">
            <p:oleObj spid="_x0000_s56321" name="Диаграмма" r:id="rId4" imgW="5686401" imgH="1466698" progId="MSGraph.Chart.8">
              <p:embed/>
            </p:oleObj>
          </a:graphicData>
        </a:graphic>
      </p:graphicFrame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000100" y="1142984"/>
            <a:ext cx="70723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Укомплектованность ОУ кадрами – 100%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1214414" y="2071678"/>
          <a:ext cx="6929486" cy="3100399"/>
        </p:xfrm>
        <a:graphic>
          <a:graphicData uri="http://schemas.openxmlformats.org/presentationml/2006/ole">
            <p:oleObj spid="_x0000_s58371" name="Диаграмма" r:id="rId4" imgW="5686401" imgH="1285850" progId="MSGraph.Chart.8">
              <p:embed/>
            </p:oleObj>
          </a:graphicData>
        </a:graphic>
      </p:graphicFrame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071538" y="1285860"/>
            <a:ext cx="70723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Категорированность педагогического состава в %.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0417" name="Object 1"/>
          <p:cNvGraphicFramePr>
            <a:graphicFrameLocks noChangeAspect="1"/>
          </p:cNvGraphicFramePr>
          <p:nvPr/>
        </p:nvGraphicFramePr>
        <p:xfrm>
          <a:off x="1285852" y="1714488"/>
          <a:ext cx="6786610" cy="2143140"/>
        </p:xfrm>
        <a:graphic>
          <a:graphicData uri="http://schemas.openxmlformats.org/presentationml/2006/ole">
            <p:oleObj spid="_x0000_s60417" name="Диаграмма" r:id="rId4" imgW="5686401" imgH="1238301" progId="MSGraph.Chart.8">
              <p:embed/>
            </p:oleObj>
          </a:graphicData>
        </a:graphic>
      </p:graphicFrame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1000100" y="3643314"/>
          <a:ext cx="7143800" cy="2357454"/>
        </p:xfrm>
        <a:graphic>
          <a:graphicData uri="http://schemas.openxmlformats.org/presentationml/2006/ole">
            <p:oleObj spid="_x0000_s60419" name="Диаграмма" r:id="rId5" imgW="5515166" imgH="1828800" progId="MSGraph.Chart.8">
              <p:embed/>
            </p:oleObj>
          </a:graphicData>
        </a:graphic>
      </p:graphicFrame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Мои рисунки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180775"/>
            <a:ext cx="4643438" cy="2677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071538" y="285728"/>
            <a:ext cx="72621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Итоги учебного года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1428736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85720" y="1500174"/>
            <a:ext cx="835824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организационно-методических условий для реализации Федерального Государственного стандарта ДОО, посредством наработки планирующей и регламентирующей документации, лежащей в основе осуществления воспитательно-образовательного процесса в ДОУ, обеспечение физической и психологической безопасности воспитанников,  интеллектуального и социально-нравственного развития воспитанников через внедрение современных образовательных технологий в процессе реализации личностно-ориентированного  подхода во всех направлениях деятельности с учетом ФГОС.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357158" y="1285860"/>
            <a:ext cx="83582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Образовательный уровень педагогического состава в %.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9397" name="Object 5"/>
          <p:cNvGraphicFramePr>
            <a:graphicFrameLocks noChangeAspect="1"/>
          </p:cNvGraphicFramePr>
          <p:nvPr/>
        </p:nvGraphicFramePr>
        <p:xfrm>
          <a:off x="1285852" y="2000240"/>
          <a:ext cx="6729415" cy="3190886"/>
        </p:xfrm>
        <a:graphic>
          <a:graphicData uri="http://schemas.openxmlformats.org/presentationml/2006/ole">
            <p:oleObj spid="_x0000_s59397" name="Диаграмма" r:id="rId4" imgW="5686401" imgH="1438250" progId="MSGraph.Chart.8">
              <p:embed/>
            </p:oleObj>
          </a:graphicData>
        </a:graphic>
      </p:graphicFrame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357158" y="1285860"/>
            <a:ext cx="83582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Образовательный уровень педагогического состава в %.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9397" name="Object 5"/>
          <p:cNvGraphicFramePr>
            <a:graphicFrameLocks noChangeAspect="1"/>
          </p:cNvGraphicFramePr>
          <p:nvPr/>
        </p:nvGraphicFramePr>
        <p:xfrm>
          <a:off x="1285852" y="2000240"/>
          <a:ext cx="6729415" cy="3190886"/>
        </p:xfrm>
        <a:graphic>
          <a:graphicData uri="http://schemas.openxmlformats.org/presentationml/2006/ole">
            <p:oleObj spid="_x0000_s64514" name="Диаграмма" r:id="rId4" imgW="5686401" imgH="1438250" progId="MSGraph.Chart.8">
              <p:embed/>
            </p:oleObj>
          </a:graphicData>
        </a:graphic>
      </p:graphicFrame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2143108" y="1928802"/>
          <a:ext cx="4743450" cy="1571625"/>
        </p:xfrm>
        <a:graphic>
          <a:graphicData uri="http://schemas.openxmlformats.org/presentationml/2006/ole">
            <p:oleObj spid="_x0000_s61442" name="Диаграмма" r:id="rId4" imgW="4743593" imgH="1571549" progId="MSGraph.Chart.8">
              <p:embed/>
            </p:oleObj>
          </a:graphicData>
        </a:graphic>
      </p:graphicFrame>
      <p:graphicFrame>
        <p:nvGraphicFramePr>
          <p:cNvPr id="61441" name="Object 1"/>
          <p:cNvGraphicFramePr>
            <a:graphicFrameLocks noChangeAspect="1"/>
          </p:cNvGraphicFramePr>
          <p:nvPr/>
        </p:nvGraphicFramePr>
        <p:xfrm>
          <a:off x="2143108" y="4000504"/>
          <a:ext cx="5572164" cy="1876428"/>
        </p:xfrm>
        <a:graphic>
          <a:graphicData uri="http://schemas.openxmlformats.org/presentationml/2006/ole">
            <p:oleObj spid="_x0000_s61441" name="Диаграмма" r:id="rId5" imgW="4790956" imgH="1448003" progId="MSGraph.Chart.8">
              <p:embed/>
            </p:oleObj>
          </a:graphicData>
        </a:graphic>
      </p:graphicFrame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928662" y="1142984"/>
            <a:ext cx="7072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Адаптация детей младшего возраста к условиям ДОУ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Адаптацию успешно прошли  в летний период 20 детей. Тяжело проходил адаптацию 1ребенк и на среднем уровне – 2 ребенка. К концу года в 1 младшей группе – 23 ребенка.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714348" y="3571876"/>
            <a:ext cx="764386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Уровень нервно-психического развития детей составляет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1714480" y="1071546"/>
            <a:ext cx="52149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Диаграмма увеличения по группам здоровья.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2465" name="Object 1"/>
          <p:cNvGraphicFramePr>
            <a:graphicFrameLocks noChangeAspect="1"/>
          </p:cNvGraphicFramePr>
          <p:nvPr/>
        </p:nvGraphicFramePr>
        <p:xfrm>
          <a:off x="1357290" y="1428736"/>
          <a:ext cx="6543675" cy="1733550"/>
        </p:xfrm>
        <a:graphic>
          <a:graphicData uri="http://schemas.openxmlformats.org/presentationml/2006/ole">
            <p:oleObj spid="_x0000_s62465" name="Диаграмма" r:id="rId4" imgW="5848326" imgH="1533347" progId="MSGraph.Chart.8">
              <p:embed/>
            </p:oleObj>
          </a:graphicData>
        </a:graphic>
      </p:graphicFrame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428728" y="3357562"/>
            <a:ext cx="7215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Диаграмма пропусков по болезни одним ребенком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2000232" y="4071942"/>
          <a:ext cx="5048250" cy="1828800"/>
        </p:xfrm>
        <a:graphic>
          <a:graphicData uri="http://schemas.openxmlformats.org/presentationml/2006/ole">
            <p:oleObj spid="_x0000_s62467" name="Диаграмма" r:id="rId5" imgW="5048417" imgH="1828800" progId="MSGraph.Chart.8">
              <p:embed/>
            </p:oleObj>
          </a:graphicData>
        </a:graphic>
      </p:graphicFrame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2428860" y="1928802"/>
          <a:ext cx="4643470" cy="1578549"/>
        </p:xfrm>
        <a:graphic>
          <a:graphicData uri="http://schemas.openxmlformats.org/presentationml/2006/ole">
            <p:oleObj spid="_x0000_s63490" name="Диаграмма" r:id="rId4" imgW="3429167" imgH="1161898" progId="MSGraph.Chart.8">
              <p:embed/>
            </p:oleObj>
          </a:graphicData>
        </a:graphic>
      </p:graphicFrame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2071670" y="4000504"/>
          <a:ext cx="6244972" cy="2347916"/>
        </p:xfrm>
        <a:graphic>
          <a:graphicData uri="http://schemas.openxmlformats.org/presentationml/2006/ole">
            <p:oleObj spid="_x0000_s63489" name="Диаграмма" r:id="rId5" imgW="4915002" imgH="1847765" progId="MSGraph.Chart.8">
              <p:embed/>
            </p:oleObj>
          </a:graphicData>
        </a:graphic>
      </p:graphicFrame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571868" y="1214422"/>
            <a:ext cx="214314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Физ. группа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1357290" y="3500438"/>
            <a:ext cx="7164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Индекс здоровья по сравнению на начало учебного года </a:t>
            </a:r>
            <a:endParaRPr kumimoji="0" lang="ru-RU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5540" name="Picture 4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071546"/>
            <a:ext cx="6335713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6562" name="Picture 2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785926"/>
            <a:ext cx="591267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7586" name="Picture 2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428736"/>
            <a:ext cx="6354539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4" descr="C:\Documents and Settings\User\Мои документы\слайды\печать\DSCN11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3357586" cy="251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User\Мои документы\слайды\печать\DSCN11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000108"/>
            <a:ext cx="4285797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286124"/>
            <a:ext cx="4071966" cy="3053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4000504"/>
            <a:ext cx="3754406" cy="211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8610" name="Picture 2" descr="F:\фото с конкурса Я воспитатель\IMG_20150526_1504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285860"/>
            <a:ext cx="2633666" cy="3511555"/>
          </a:xfrm>
          <a:prstGeom prst="rect">
            <a:avLst/>
          </a:prstGeom>
          <a:noFill/>
        </p:spPr>
      </p:pic>
      <p:pic>
        <p:nvPicPr>
          <p:cNvPr id="68611" name="Picture 3" descr="F:\фото с конкурса Я воспитатель\IMG_20150526_1458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857628"/>
            <a:ext cx="4664945" cy="2500330"/>
          </a:xfrm>
          <a:prstGeom prst="rect">
            <a:avLst/>
          </a:prstGeom>
          <a:noFill/>
        </p:spPr>
      </p:pic>
      <p:pic>
        <p:nvPicPr>
          <p:cNvPr id="68612" name="Picture 4" descr="F:\фото с конкурса Я воспитатель\Копия IMG_20150526_135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1285860"/>
            <a:ext cx="2879414" cy="235266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5400000" flipH="1">
            <a:off x="1143005" y="-1143004"/>
            <a:ext cx="6786585" cy="9072594"/>
            <a:chOff x="0" y="0"/>
            <a:chExt cx="5861089" cy="6858000"/>
          </a:xfrm>
        </p:grpSpPr>
        <p:pic>
          <p:nvPicPr>
            <p:cNvPr id="3" name="Picture 2" descr="C:\Documents and Settings\Администратор\Рабочий стол\Презентация год. плана\Abstract\4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861089" cy="6858000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3143240" y="1571612"/>
              <a:ext cx="1928826" cy="17859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286116" y="1000108"/>
            <a:ext cx="52149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«Федеральные государственные образовательные стандарты дошкольного образования»</a:t>
            </a:r>
            <a:endParaRPr lang="ru-RU" sz="2800" b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Admin\Мои документы\Мои рисунки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636"/>
            <a:ext cx="3221452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09" name="Group 89"/>
          <p:cNvGraphicFramePr>
            <a:graphicFrameLocks noGrp="1"/>
          </p:cNvGraphicFramePr>
          <p:nvPr/>
        </p:nvGraphicFramePr>
        <p:xfrm>
          <a:off x="468313" y="1341438"/>
          <a:ext cx="8286750" cy="5111750"/>
        </p:xfrm>
        <a:graphic>
          <a:graphicData uri="http://schemas.openxmlformats.org/drawingml/2006/table">
            <a:tbl>
              <a:tblPr/>
              <a:tblGrid>
                <a:gridCol w="4251325"/>
                <a:gridCol w="4035425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kumimoji="0" lang="ru-RU" sz="2400" b="0" i="0" u="sng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Специфика ребенка дошкольного возраста такова, что его достижения определяются не столько суммой ЗУН (знания, умения, навыки), а личностными качествами, которые обеспечивают ему психологическую готовность к школе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 ребенок в школе должен достичь результатов: знать, уметь, владеть навыками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 жесткая предметность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Присутствует жесткая предметность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9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Ведущий вид деятельности –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Ведущий вид деятельности – учебная деятельность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47" name="Rectangle 2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6" rIns="91410" bIns="4570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FFFFFF"/>
                </a:solidFill>
              </a:rPr>
              <a:t>Отличия дошкольного образования </a:t>
            </a:r>
            <a:br>
              <a:rPr lang="ru-RU" sz="2400" b="1">
                <a:solidFill>
                  <a:srgbClr val="FFFFFF"/>
                </a:solidFill>
              </a:rPr>
            </a:br>
            <a:r>
              <a:rPr lang="ru-RU" sz="2400" b="1">
                <a:solidFill>
                  <a:srgbClr val="FFFFFF"/>
                </a:solidFill>
              </a:rPr>
              <a:t>от общего образования </a:t>
            </a:r>
            <a:br>
              <a:rPr lang="ru-RU" sz="2400" b="1">
                <a:solidFill>
                  <a:srgbClr val="FFFFFF"/>
                </a:solidFill>
              </a:rPr>
            </a:br>
            <a:endParaRPr lang="ru-RU" sz="2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59241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Мои документы\Мои рисунки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95275" y="-228600"/>
            <a:ext cx="9734550" cy="7315200"/>
          </a:xfrm>
          <a:prstGeom prst="rect">
            <a:avLst/>
          </a:prstGeom>
          <a:noFill/>
        </p:spPr>
      </p:pic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14282" y="1928802"/>
            <a:ext cx="3875040" cy="52133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</a:rPr>
              <a:t>Так </a:t>
            </a:r>
            <a:r>
              <a:rPr lang="ru-RU" sz="2800" b="1" dirty="0" smtClean="0">
                <a:solidFill>
                  <a:srgbClr val="00B050"/>
                </a:solidFill>
              </a:rPr>
              <a:t>было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000628" y="1928802"/>
            <a:ext cx="3810240" cy="52133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</a:rPr>
              <a:t>Так </a:t>
            </a:r>
            <a:r>
              <a:rPr lang="ru-RU" sz="2800" b="1" dirty="0" smtClean="0">
                <a:solidFill>
                  <a:srgbClr val="00B050"/>
                </a:solidFill>
              </a:rPr>
              <a:t>стало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83362" y="5257994"/>
            <a:ext cx="3788640" cy="46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21601" y="5389046"/>
            <a:ext cx="3722400" cy="46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357158" y="2714620"/>
            <a:ext cx="3714776" cy="3385524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Воспитатель  отдален </a:t>
            </a:r>
            <a:r>
              <a:rPr lang="ru-RU" sz="2000" dirty="0">
                <a:solidFill>
                  <a:srgbClr val="000000"/>
                </a:solidFill>
              </a:rPr>
              <a:t>от детей, либо </a:t>
            </a:r>
            <a:r>
              <a:rPr lang="ru-RU" sz="2000" dirty="0" smtClean="0">
                <a:solidFill>
                  <a:srgbClr val="000000"/>
                </a:solidFill>
              </a:rPr>
              <a:t> стоит </a:t>
            </a:r>
            <a:r>
              <a:rPr lang="ru-RU" sz="2000" dirty="0">
                <a:solidFill>
                  <a:srgbClr val="000000"/>
                </a:solidFill>
              </a:rPr>
              <a:t>у доски, </a:t>
            </a:r>
            <a:r>
              <a:rPr lang="ru-RU" sz="2000" dirty="0" smtClean="0">
                <a:solidFill>
                  <a:srgbClr val="000000"/>
                </a:solidFill>
              </a:rPr>
              <a:t>либо сидит </a:t>
            </a:r>
            <a:r>
              <a:rPr lang="ru-RU" sz="2000" dirty="0">
                <a:solidFill>
                  <a:srgbClr val="000000"/>
                </a:solidFill>
              </a:rPr>
              <a:t>за письменным </a:t>
            </a:r>
            <a:r>
              <a:rPr lang="ru-RU" sz="2000" dirty="0" smtClean="0">
                <a:solidFill>
                  <a:srgbClr val="000000"/>
                </a:solidFill>
              </a:rPr>
              <a:t>столом, </a:t>
            </a:r>
            <a:r>
              <a:rPr lang="ru-RU" sz="2000" dirty="0">
                <a:solidFill>
                  <a:srgbClr val="000000"/>
                </a:solidFill>
              </a:rPr>
              <a:t>либо </a:t>
            </a:r>
            <a:r>
              <a:rPr lang="ru-RU" sz="2000" dirty="0" smtClean="0">
                <a:solidFill>
                  <a:srgbClr val="000000"/>
                </a:solidFill>
              </a:rPr>
              <a:t> перемещается </a:t>
            </a:r>
            <a:r>
              <a:rPr lang="ru-RU" sz="2000" dirty="0">
                <a:solidFill>
                  <a:srgbClr val="000000"/>
                </a:solidFill>
              </a:rPr>
              <a:t>для контроля и оценки («обходит дозором» детей, контролирует, оценивает, нависая «над» ребенком). </a:t>
            </a:r>
            <a:endParaRPr lang="ru-RU" sz="2000" dirty="0" smtClean="0">
              <a:solidFill>
                <a:srgbClr val="000000"/>
              </a:solidFill>
            </a:endParaRP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</a:rPr>
              <a:t> </a:t>
            </a: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500562" y="2714620"/>
            <a:ext cx="4429156" cy="301619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</a:rPr>
              <a:t>Воспитатель </a:t>
            </a:r>
            <a:r>
              <a:rPr lang="ru-RU" sz="2000" dirty="0">
                <a:solidFill>
                  <a:srgbClr val="000000"/>
                </a:solidFill>
              </a:rPr>
              <a:t>– партнер, рядом с детьми (вместе), в едином пространстве (например, сидящий в круге с детьми за общим столом)</a:t>
            </a: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</a:rPr>
              <a:t>Позиция взрослого динамична (может </a:t>
            </a:r>
            <a:r>
              <a:rPr lang="ru-RU" sz="2000" dirty="0" smtClean="0">
                <a:solidFill>
                  <a:srgbClr val="000000"/>
                </a:solidFill>
              </a:rPr>
              <a:t> пересесть</a:t>
            </a:r>
            <a:r>
              <a:rPr lang="ru-RU" sz="2000" dirty="0">
                <a:solidFill>
                  <a:srgbClr val="000000"/>
                </a:solidFill>
              </a:rPr>
              <a:t>, если видит, что кто-то особенно в нем нуждается); при этом все дети в поле зрения воспитателя </a:t>
            </a:r>
            <a:r>
              <a:rPr lang="ru-RU" sz="2000" dirty="0" smtClean="0">
                <a:solidFill>
                  <a:srgbClr val="000000"/>
                </a:solidFill>
              </a:rPr>
              <a:t>(</a:t>
            </a:r>
            <a:r>
              <a:rPr lang="ru-RU" sz="2000" dirty="0">
                <a:solidFill>
                  <a:srgbClr val="000000"/>
                </a:solidFill>
              </a:rPr>
              <a:t>и друг друга).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4071934" y="2285992"/>
            <a:ext cx="116496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82936" tIns="41469" rIns="82936" bIns="41469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979202" y="4743858"/>
            <a:ext cx="6858720" cy="4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9" rIns="82936" bIns="41469" anchor="ctr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900" b="1" dirty="0" smtClean="0">
                <a:solidFill>
                  <a:srgbClr val="000000"/>
                </a:solidFill>
              </a:rPr>
              <a:t> 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8794" y="1071546"/>
            <a:ext cx="521602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Позиция воспитателя 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11" name="Picture 2" descr="C:\Users\Админ\Desktop\anaokulu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643578"/>
            <a:ext cx="892971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2190860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/>
      <p:bldP spid="6153" grpId="0"/>
      <p:bldP spid="6156" grpId="0" animBg="1"/>
      <p:bldP spid="61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Мои рисунки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5275" y="-228600"/>
            <a:ext cx="9734550" cy="7315200"/>
          </a:xfrm>
          <a:prstGeom prst="rect">
            <a:avLst/>
          </a:prstGeom>
          <a:noFill/>
        </p:spPr>
      </p:pic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14282" y="2357430"/>
            <a:ext cx="3875040" cy="52133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</a:rPr>
              <a:t>Так </a:t>
            </a:r>
            <a:r>
              <a:rPr lang="ru-RU" sz="2800" b="1" dirty="0" smtClean="0">
                <a:solidFill>
                  <a:srgbClr val="000000"/>
                </a:solidFill>
              </a:rPr>
              <a:t>было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57752" y="2357430"/>
            <a:ext cx="3810240" cy="52133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</a:rPr>
              <a:t>Так </a:t>
            </a:r>
            <a:r>
              <a:rPr lang="ru-RU" sz="2800" b="1" dirty="0" smtClean="0">
                <a:solidFill>
                  <a:srgbClr val="000000"/>
                </a:solidFill>
              </a:rPr>
              <a:t>стало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83362" y="5257994"/>
            <a:ext cx="3788640" cy="46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21601" y="5389046"/>
            <a:ext cx="3722400" cy="46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640" y="3174206"/>
            <a:ext cx="3375256" cy="230830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Жесткое закрепление рабочих мест, запрет на перемещение.</a:t>
            </a: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Запрещено свободное общение детей. </a:t>
            </a:r>
            <a:endParaRPr lang="ru-RU" dirty="0" smtClean="0">
              <a:solidFill>
                <a:srgbClr val="000000"/>
              </a:solidFill>
            </a:endParaRP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</a:rPr>
              <a:t>Вводится </a:t>
            </a:r>
            <a:r>
              <a:rPr lang="ru-RU" dirty="0">
                <a:solidFill>
                  <a:srgbClr val="000000"/>
                </a:solidFill>
              </a:rPr>
              <a:t>дисциплинарное требование тишины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572002" y="3157772"/>
            <a:ext cx="4419360" cy="2723804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Свободное размещение детей и перемещение в процессе деятельности.</a:t>
            </a: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Разрешено свободное общение (рабочий гул)</a:t>
            </a: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Дети могут обсуждать работу, задавать друг другу вопросы и т.п.</a:t>
            </a:r>
          </a:p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357554" y="3500438"/>
            <a:ext cx="116496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82936" tIns="41469" rIns="82936" bIns="41469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979202" y="4743858"/>
            <a:ext cx="6858720" cy="4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9" rIns="82936" bIns="41469" anchor="ctr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900" b="1" dirty="0" smtClean="0">
                <a:solidFill>
                  <a:srgbClr val="000000"/>
                </a:solidFill>
              </a:rPr>
              <a:t> 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1285860"/>
            <a:ext cx="521602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Степень свободы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4071942"/>
            <a:ext cx="1408113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5000636"/>
            <a:ext cx="14081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Админ\Desktop\anaokulu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5572140"/>
            <a:ext cx="892971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269825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/>
      <p:bldP spid="6153" grpId="0"/>
      <p:bldP spid="6156" grpId="0" animBg="1"/>
      <p:bldP spid="61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Мои документы\Мои рисунки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5275" y="-228600"/>
            <a:ext cx="9734550" cy="7315200"/>
          </a:xfrm>
          <a:prstGeom prst="rect">
            <a:avLst/>
          </a:prstGeom>
          <a:noFill/>
        </p:spPr>
      </p:pic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0748" y="2492896"/>
            <a:ext cx="3875040" cy="52133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</a:rPr>
              <a:t>Так </a:t>
            </a:r>
            <a:r>
              <a:rPr lang="ru-RU" sz="2800" b="1" dirty="0" smtClean="0">
                <a:solidFill>
                  <a:srgbClr val="000000"/>
                </a:solidFill>
              </a:rPr>
              <a:t>было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000628" y="2500306"/>
            <a:ext cx="3810240" cy="52133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</a:rPr>
              <a:t>Так </a:t>
            </a:r>
            <a:r>
              <a:rPr lang="ru-RU" sz="2800" b="1" dirty="0" smtClean="0">
                <a:solidFill>
                  <a:srgbClr val="000000"/>
                </a:solidFill>
              </a:rPr>
              <a:t>стало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83362" y="5257994"/>
            <a:ext cx="3788640" cy="46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21601" y="5389046"/>
            <a:ext cx="3722400" cy="46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14282" y="3643314"/>
            <a:ext cx="3375256" cy="92331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Размещение за рядами столов, как за партами, глядя в затылок другого ребенка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572000" y="3643314"/>
            <a:ext cx="4419360" cy="1200310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0" tIns="45711" rIns="91420" bIns="45711">
            <a:spAutoFit/>
          </a:bodyPr>
          <a:lstStyle>
            <a:lvl1pPr defTabSz="1008063" eaLnBrk="0">
              <a:defRPr>
                <a:solidFill>
                  <a:schemeClr val="tx1"/>
                </a:solidFill>
                <a:latin typeface="Arial" charset="0"/>
              </a:defRPr>
            </a:lvl1pPr>
            <a:lvl2pPr defTabSz="1008063" eaLnBrk="0">
              <a:defRPr>
                <a:solidFill>
                  <a:schemeClr val="tx1"/>
                </a:solidFill>
                <a:latin typeface="Arial" charset="0"/>
              </a:defRPr>
            </a:lvl2pPr>
            <a:lvl3pPr defTabSz="1008063" eaLnBrk="0">
              <a:defRPr>
                <a:solidFill>
                  <a:schemeClr val="tx1"/>
                </a:solidFill>
                <a:latin typeface="Arial" charset="0"/>
              </a:defRPr>
            </a:lvl3pPr>
            <a:lvl4pPr defTabSz="1008063" eaLnBrk="0">
              <a:defRPr>
                <a:solidFill>
                  <a:schemeClr val="tx1"/>
                </a:solidFill>
                <a:latin typeface="Arial" charset="0"/>
              </a:defRPr>
            </a:lvl4pPr>
            <a:lvl5pPr defTabSz="1008063" eaLnBrk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80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</a:rPr>
              <a:t>Максимальное приближение к ситуации «круглого стола», приглашающего к равному участию в работе, обсуждении, исследовании.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857620" y="2786058"/>
            <a:ext cx="116496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82936" tIns="41469" rIns="82936" bIns="41469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979202" y="4743858"/>
            <a:ext cx="6858720" cy="4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9" rIns="82936" bIns="41469" anchor="ctr">
            <a:spAutoFit/>
          </a:bodyPr>
          <a:lstStyle/>
          <a:p>
            <a:pPr algn="ctr"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900" b="1" dirty="0" smtClean="0">
                <a:solidFill>
                  <a:srgbClr val="000000"/>
                </a:solidFill>
              </a:rPr>
              <a:t> 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9292" y="1484784"/>
            <a:ext cx="5976664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Организация пространства</a:t>
            </a:r>
          </a:p>
        </p:txBody>
      </p:sp>
      <p:pic>
        <p:nvPicPr>
          <p:cNvPr id="12" name="Picture 2" descr="C:\Users\Админ\Desktop\anaokulu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000636"/>
            <a:ext cx="8929718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696778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/>
      <p:bldP spid="6153" grpId="0"/>
      <p:bldP spid="6156" grpId="0" animBg="1"/>
      <p:bldP spid="61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Шаблон для презентации на тему детский сад - Свежие фильмы, софт, музыка, обои и многое друг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1643050"/>
            <a:ext cx="52864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00FF"/>
                </a:solidFill>
              </a:rPr>
              <a:t>Общеобразовательная программа дошкольной организации</a:t>
            </a:r>
            <a:endParaRPr lang="ru-RU"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 5 12 В - Поиск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1285860"/>
            <a:ext cx="6215074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99CC00"/>
                </a:solidFill>
                <a:latin typeface="Times New Roman" pitchFamily="18" charset="0"/>
                <a:cs typeface="Times New Roman" pitchFamily="18" charset="0"/>
              </a:rPr>
              <a:t>Структура основной общеобразовательной программы ДОУ</a:t>
            </a:r>
            <a:endParaRPr lang="ru-RU" sz="2800" dirty="0">
              <a:solidFill>
                <a:srgbClr val="99C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2714620"/>
            <a:ext cx="3075842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4071942"/>
            <a:ext cx="6643734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5357826"/>
            <a:ext cx="6143668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4287042" y="3713958"/>
            <a:ext cx="571504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287042" y="4999842"/>
            <a:ext cx="571504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651</Words>
  <Application>Microsoft Office PowerPoint</Application>
  <PresentationFormat>Экран (4:3)</PresentationFormat>
  <Paragraphs>98</Paragraphs>
  <Slides>29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Диаграмма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25</cp:revision>
  <dcterms:modified xsi:type="dcterms:W3CDTF">2015-05-28T12:32:50Z</dcterms:modified>
</cp:coreProperties>
</file>